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6" r:id="rId2"/>
    <p:sldId id="261" r:id="rId3"/>
    <p:sldId id="256" r:id="rId4"/>
    <p:sldId id="295" r:id="rId5"/>
    <p:sldId id="282" r:id="rId6"/>
    <p:sldId id="301" r:id="rId7"/>
    <p:sldId id="304" r:id="rId8"/>
    <p:sldId id="299" r:id="rId9"/>
    <p:sldId id="300" r:id="rId10"/>
    <p:sldId id="292" r:id="rId11"/>
    <p:sldId id="293" r:id="rId12"/>
    <p:sldId id="287" r:id="rId13"/>
    <p:sldId id="290" r:id="rId14"/>
    <p:sldId id="297" r:id="rId15"/>
    <p:sldId id="298" r:id="rId16"/>
    <p:sldId id="302" r:id="rId17"/>
    <p:sldId id="303" r:id="rId18"/>
    <p:sldId id="294" r:id="rId19"/>
    <p:sldId id="305" r:id="rId20"/>
    <p:sldId id="25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A76"/>
    <a:srgbClr val="F5E6DC"/>
    <a:srgbClr val="F3B48D"/>
    <a:srgbClr val="FFDAC6"/>
    <a:srgbClr val="FFE1CD"/>
    <a:srgbClr val="F5E8DE"/>
    <a:srgbClr val="C29987"/>
    <a:srgbClr val="655D5B"/>
    <a:srgbClr val="E2CBB7"/>
    <a:srgbClr val="EDDED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0" autoAdjust="0"/>
    <p:restoredTop sz="89778" autoAdjust="0"/>
  </p:normalViewPr>
  <p:slideViewPr>
    <p:cSldViewPr snapToGrid="0" showGuides="1">
      <p:cViewPr varScale="1">
        <p:scale>
          <a:sx n="78" d="100"/>
          <a:sy n="78" d="100"/>
        </p:scale>
        <p:origin x="45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1F5EA-A7BD-42E9-B0F4-091B56084D70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74F9B-A1BD-4973-8A6B-698B65C7C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2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자료 사용</a:t>
            </a:r>
            <a:r>
              <a:rPr lang="en-US" altLang="ko-KR" baseline="0" dirty="0" smtClean="0"/>
              <a:t> Link :</a:t>
            </a:r>
            <a:endParaRPr lang="en-US" altLang="ko-KR" dirty="0" smtClean="0"/>
          </a:p>
          <a:p>
            <a:r>
              <a:rPr lang="en-US" altLang="ko-KR" dirty="0" smtClean="0"/>
              <a:t>https://cosmorning.com/mobile/article.html?no=36263#_enliple</a:t>
            </a:r>
          </a:p>
          <a:p>
            <a:r>
              <a:rPr lang="en-US" altLang="ko-KR" dirty="0" smtClean="0"/>
              <a:t>https://cosmorning.com/mobile/article.html?no=37887#_enliple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4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8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9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31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4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825188" y="3861550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97" y="2602240"/>
            <a:ext cx="2566204" cy="969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27197" y="3751224"/>
            <a:ext cx="25662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6300" y="5962650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</a:t>
            </a:r>
            <a:endParaRPr lang="en-US" altLang="ko-KR" sz="1400" dirty="0" smtClean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TEAM  </a:t>
            </a:r>
            <a:r>
              <a:rPr lang="ko-KR" altLang="en-US" sz="1400" dirty="0" err="1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장코</a:t>
            </a:r>
            <a:endParaRPr lang="en-US" altLang="ko-KR" sz="1400" dirty="0" smtClean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MEMBER 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김지형</a:t>
            </a:r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백정현</a:t>
            </a:r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정다운</a:t>
            </a:r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유진이</a:t>
            </a:r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err="1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정혜지</a:t>
            </a:r>
            <a:endParaRPr lang="ko-KR" altLang="en-US" sz="1400" dirty="0" smtClean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AF058D-3410-4FD4-BBA9-8455463DAD00}"/>
              </a:ext>
            </a:extLst>
          </p:cNvPr>
          <p:cNvCxnSpPr/>
          <p:nvPr/>
        </p:nvCxnSpPr>
        <p:spPr>
          <a:xfrm>
            <a:off x="5928244" y="2909300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50CFFB-9403-4114-8908-3094C2C487A6}"/>
              </a:ext>
            </a:extLst>
          </p:cNvPr>
          <p:cNvCxnSpPr/>
          <p:nvPr/>
        </p:nvCxnSpPr>
        <p:spPr>
          <a:xfrm flipH="1">
            <a:off x="4622207" y="4109466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4B56A1-7EEE-445D-8B0D-84C7FE2E222B}"/>
              </a:ext>
            </a:extLst>
          </p:cNvPr>
          <p:cNvCxnSpPr/>
          <p:nvPr/>
        </p:nvCxnSpPr>
        <p:spPr>
          <a:xfrm>
            <a:off x="5957268" y="4109463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CED8EF2-4835-49DE-89AB-3A66CA346A8B}"/>
              </a:ext>
            </a:extLst>
          </p:cNvPr>
          <p:cNvSpPr/>
          <p:nvPr/>
        </p:nvSpPr>
        <p:spPr>
          <a:xfrm>
            <a:off x="3721813" y="3938293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E21F9E-F31B-4705-A6AF-73E00D21207F}"/>
              </a:ext>
            </a:extLst>
          </p:cNvPr>
          <p:cNvSpPr/>
          <p:nvPr/>
        </p:nvSpPr>
        <p:spPr>
          <a:xfrm>
            <a:off x="5048861" y="178542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A2B3F1-EE13-4D84-8849-F85444E0442E}"/>
              </a:ext>
            </a:extLst>
          </p:cNvPr>
          <p:cNvSpPr/>
          <p:nvPr/>
        </p:nvSpPr>
        <p:spPr>
          <a:xfrm>
            <a:off x="6411221" y="3938293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7A2D4-9D3D-4C7B-A5E4-49A812C22215}"/>
              </a:ext>
            </a:extLst>
          </p:cNvPr>
          <p:cNvSpPr txBox="1"/>
          <p:nvPr/>
        </p:nvSpPr>
        <p:spPr>
          <a:xfrm>
            <a:off x="5430700" y="2304550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</a:t>
            </a:r>
            <a:endParaRPr lang="en-US" altLang="ko-KR" sz="2400" b="1" dirty="0" smtClean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컬러</a:t>
            </a:r>
            <a:endParaRPr lang="ko-KR" altLang="en-US" sz="24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AAAAC-DB4B-46DE-B4F6-83ACA4575C97}"/>
              </a:ext>
            </a:extLst>
          </p:cNvPr>
          <p:cNvSpPr txBox="1"/>
          <p:nvPr/>
        </p:nvSpPr>
        <p:spPr>
          <a:xfrm>
            <a:off x="3976666" y="4406906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바우만</a:t>
            </a:r>
            <a:endParaRPr lang="en-US" altLang="ko-KR" sz="24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피부타입</a:t>
            </a:r>
            <a:endParaRPr lang="ko-KR" altLang="en-US" sz="24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AFE3B-F576-4BCD-800F-B9617B04B405}"/>
              </a:ext>
            </a:extLst>
          </p:cNvPr>
          <p:cNvSpPr txBox="1"/>
          <p:nvPr/>
        </p:nvSpPr>
        <p:spPr>
          <a:xfrm>
            <a:off x="6758246" y="4468462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성분 별</a:t>
            </a:r>
            <a:endParaRPr lang="en-US" altLang="ko-KR" sz="24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추천</a:t>
            </a:r>
            <a:endParaRPr lang="ko-KR" altLang="en-US" sz="24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38BEC-60C9-48F5-9FB1-8D1BE8432A05}"/>
              </a:ext>
            </a:extLst>
          </p:cNvPr>
          <p:cNvSpPr txBox="1"/>
          <p:nvPr/>
        </p:nvSpPr>
        <p:spPr>
          <a:xfrm>
            <a:off x="1813703" y="4453839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간단한 테스트로 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en-US" altLang="ko-KR" sz="14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16</a:t>
            </a:r>
            <a:r>
              <a:rPr lang="ko-KR" altLang="en-US" sz="14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가지 피부타입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알려드립니다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D37AC-531B-4AC5-B347-0CF6B5AFC2DA}"/>
              </a:ext>
            </a:extLst>
          </p:cNvPr>
          <p:cNvSpPr txBox="1"/>
          <p:nvPr/>
        </p:nvSpPr>
        <p:spPr>
          <a:xfrm>
            <a:off x="8397042" y="4451523"/>
            <a:ext cx="2858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각 피부타입 별 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도움이 되는 성분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과 </a:t>
            </a:r>
            <a:r>
              <a:rPr lang="ko-KR" altLang="en-US" sz="14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주의할 성분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과 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 리뷰를 토대로 화장품을 추천 해 드립니다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80FDDA-79AC-410E-BDE0-80897BE8AEEE}"/>
              </a:ext>
            </a:extLst>
          </p:cNvPr>
          <p:cNvSpPr txBox="1"/>
          <p:nvPr/>
        </p:nvSpPr>
        <p:spPr>
          <a:xfrm>
            <a:off x="7094198" y="2296790"/>
            <a:ext cx="285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API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이용해 본인과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 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가장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어울리는 색상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찾아드립니다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 Placeholder 9"/>
          <p:cNvSpPr txBox="1">
            <a:spLocks/>
          </p:cNvSpPr>
          <p:nvPr/>
        </p:nvSpPr>
        <p:spPr>
          <a:xfrm>
            <a:off x="308025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강점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60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m-medvedich-still-life-cosmetics-foundation-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E6DC">
              <a:alpha val="45000"/>
            </a:srgbClr>
          </a:solidFill>
          <a:ln>
            <a:solidFill>
              <a:srgbClr val="65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105814" y="3167390"/>
              <a:ext cx="15231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진행 상황</a:t>
              </a:r>
              <a:endParaRPr lang="ko-KR" altLang="en-US" sz="28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42682" y="1702669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Part 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</a:t>
              </a:r>
              <a:endParaRPr lang="ko-KR" altLang="en-US" sz="3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137714"/>
              </p:ext>
            </p:extLst>
          </p:nvPr>
        </p:nvGraphicFramePr>
        <p:xfrm>
          <a:off x="620974" y="2824999"/>
          <a:ext cx="5639605" cy="2235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754">
                  <a:extLst>
                    <a:ext uri="{9D8B030D-6E8A-4147-A177-3AD203B41FA5}">
                      <a16:colId xmlns:a16="http://schemas.microsoft.com/office/drawing/2014/main" val="877347405"/>
                    </a:ext>
                  </a:extLst>
                </a:gridCol>
                <a:gridCol w="1127754">
                  <a:extLst>
                    <a:ext uri="{9D8B030D-6E8A-4147-A177-3AD203B41FA5}">
                      <a16:colId xmlns:a16="http://schemas.microsoft.com/office/drawing/2014/main" val="2948826482"/>
                    </a:ext>
                  </a:extLst>
                </a:gridCol>
                <a:gridCol w="3384097">
                  <a:extLst>
                    <a:ext uri="{9D8B030D-6E8A-4147-A177-3AD203B41FA5}">
                      <a16:colId xmlns:a16="http://schemas.microsoft.com/office/drawing/2014/main" val="378708182"/>
                    </a:ext>
                  </a:extLst>
                </a:gridCol>
              </a:tblGrid>
              <a:tr h="380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팀원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역할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비고</a:t>
                      </a:r>
                      <a:endParaRPr lang="en-US" altLang="ko-KR" sz="1400" dirty="0" smtClean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0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김지형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팀장</a:t>
                      </a:r>
                      <a:endParaRPr lang="en-US" altLang="ko-KR" sz="1400" dirty="0" smtClean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프론트엔드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개발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GIT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마스터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화면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5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백정현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팀원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백엔드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개발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QA(Jira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관리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),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로고 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0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정다운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팀원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프론트엔드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테크리더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화면 정의서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UI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49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유진이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팀원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풀스택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개발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QA(Jira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관리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), UI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11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정혜지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팀원</a:t>
                      </a:r>
                      <a:endParaRPr lang="ko-KR" altLang="en-US" sz="14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백엔드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테크리더</a:t>
                      </a:r>
                      <a:r>
                        <a:rPr lang="en-US" altLang="ko-KR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화면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51324"/>
                  </a:ext>
                </a:extLst>
              </a:tr>
            </a:tbl>
          </a:graphicData>
        </a:graphic>
      </p:graphicFrame>
      <p:sp>
        <p:nvSpPr>
          <p:cNvPr id="27" name="Text Placeholder 9"/>
          <p:cNvSpPr txBox="1">
            <a:spLocks/>
          </p:cNvSpPr>
          <p:nvPr/>
        </p:nvSpPr>
        <p:spPr>
          <a:xfrm>
            <a:off x="616505" y="1859820"/>
            <a:ext cx="2292896" cy="314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역할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 Placeholder 9"/>
          <p:cNvSpPr txBox="1">
            <a:spLocks/>
          </p:cNvSpPr>
          <p:nvPr/>
        </p:nvSpPr>
        <p:spPr>
          <a:xfrm>
            <a:off x="7200055" y="1859819"/>
            <a:ext cx="2292896" cy="314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스택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Picture 2" descr="P92 - HTML, CSS and JavaScri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33" y="2189279"/>
            <a:ext cx="1602255" cy="160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리액트 (웹 프레임워크)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76" y="2489258"/>
            <a:ext cx="1456628" cy="102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What's New in Spring Boot 2.0? | Fusion SoftTe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591" y="3503134"/>
            <a:ext cx="1667178" cy="11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카카오뱅크는 어떻게 MySQL로 데이터 유실을 막았을까 - Byline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97" y="4584830"/>
            <a:ext cx="1588931" cy="66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How to create MySQL database in AWS? – Neha's Blo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88" y="5292158"/>
            <a:ext cx="1654633" cy="10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Amazon S3 | Braz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730" y="4642728"/>
            <a:ext cx="1799276" cy="6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JAVA] 서블릿(servlet)이란 _ 자바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95" y="3372343"/>
            <a:ext cx="1309791" cy="13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jango] Django란 무엇인가?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85" y="4790017"/>
            <a:ext cx="1148622" cy="43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ython wsgi | DataCre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07" y="3784457"/>
            <a:ext cx="721420" cy="7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riteriaQuery 사용하기 : origoni's Blo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973" y="3784457"/>
            <a:ext cx="1167515" cy="53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de Review: Redux | everyday.code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940" y="2648191"/>
            <a:ext cx="779582" cy="7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aterial-UI - Open Collectiv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491" y="2489258"/>
            <a:ext cx="1036624" cy="10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및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Front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89076"/>
            <a:ext cx="10933104" cy="47044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6897" y="1882340"/>
            <a:ext cx="550151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ko-KR" altLang="en-US" sz="11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프론트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41652" y="1882340"/>
            <a:ext cx="306494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ko-KR" altLang="en-US" sz="11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백</a:t>
            </a: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 기능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2485" y="521680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로그인 화면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130782"/>
            <a:ext cx="5234490" cy="293208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859280" y="3675780"/>
            <a:ext cx="336524" cy="14147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195804" y="3743344"/>
            <a:ext cx="4147819" cy="0"/>
          </a:xfrm>
          <a:prstGeom prst="straightConnector1">
            <a:avLst/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23" y="2182011"/>
            <a:ext cx="5143033" cy="28808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410834" y="5216805"/>
            <a:ext cx="11641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회원가입 화면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314944" y="4450080"/>
            <a:ext cx="310896" cy="17068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6343622" y="2182012"/>
            <a:ext cx="5143033" cy="4375791"/>
            <a:chOff x="6343622" y="1615954"/>
            <a:chExt cx="5143033" cy="4375791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22" y="1615954"/>
              <a:ext cx="5143033" cy="2880858"/>
            </a:xfrm>
            <a:prstGeom prst="rect">
              <a:avLst/>
            </a:prstGeom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7929880" y="2890520"/>
              <a:ext cx="480954" cy="219202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화살표 연결선 44"/>
            <p:cNvCxnSpPr>
              <a:stCxn id="44" idx="2"/>
            </p:cNvCxnSpPr>
            <p:nvPr/>
          </p:nvCxnSpPr>
          <p:spPr>
            <a:xfrm flipH="1">
              <a:off x="8141189" y="3109722"/>
              <a:ext cx="29168" cy="200583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928" y="5112459"/>
              <a:ext cx="3534521" cy="879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17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 기능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785424"/>
            <a:ext cx="7045232" cy="39463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40611" y="589498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마이 페이지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96440" y="3621449"/>
            <a:ext cx="853440" cy="27432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684808" y="3621449"/>
            <a:ext cx="853440" cy="27432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62810" y="3621449"/>
            <a:ext cx="853440" cy="27432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6" idx="0"/>
          </p:cNvCxnSpPr>
          <p:nvPr/>
        </p:nvCxnSpPr>
        <p:spPr>
          <a:xfrm rot="5400000" flipH="1" flipV="1">
            <a:off x="2224066" y="2431755"/>
            <a:ext cx="1388789" cy="990600"/>
          </a:xfrm>
          <a:prstGeom prst="bentConnector3">
            <a:avLst>
              <a:gd name="adj1" fmla="val 50000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1" idx="0"/>
            <a:endCxn id="2050" idx="1"/>
          </p:cNvCxnSpPr>
          <p:nvPr/>
        </p:nvCxnSpPr>
        <p:spPr>
          <a:xfrm rot="5400000" flipH="1" flipV="1">
            <a:off x="6007486" y="603921"/>
            <a:ext cx="1121571" cy="4913487"/>
          </a:xfrm>
          <a:prstGeom prst="bentConnector2">
            <a:avLst/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34" idx="1"/>
          </p:cNvCxnSpPr>
          <p:nvPr/>
        </p:nvCxnSpPr>
        <p:spPr>
          <a:xfrm>
            <a:off x="6316250" y="3758609"/>
            <a:ext cx="2541205" cy="1561218"/>
          </a:xfrm>
          <a:prstGeom prst="bentConnector3">
            <a:avLst>
              <a:gd name="adj1" fmla="val 50000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55" y="4311831"/>
            <a:ext cx="2330723" cy="2015991"/>
          </a:xfrm>
          <a:prstGeom prst="rect">
            <a:avLst/>
          </a:prstGeom>
        </p:spPr>
      </p:pic>
      <p:pic>
        <p:nvPicPr>
          <p:cNvPr id="2050" name="Picture 2" descr="피부 타입, 피부 유형의 분류 / 피부 타입 알아보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015" y="1378306"/>
            <a:ext cx="1995602" cy="22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808467" y="1709439"/>
            <a:ext cx="1210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개인 정보 수정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en-US" altLang="ko-KR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현재 페이지</a:t>
            </a:r>
            <a:r>
              <a:rPr lang="en-US" altLang="ko-KR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105182" y="3691978"/>
            <a:ext cx="18790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바우만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피부타입 및 설명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260673" y="6327822"/>
            <a:ext cx="15680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퍼스널 컬러 및 설명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2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 기능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61" y="1513840"/>
            <a:ext cx="8351377" cy="467800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25857" y="4333240"/>
            <a:ext cx="1463040" cy="360680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41154" y="3090019"/>
            <a:ext cx="1777886" cy="360680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38720" y="3669791"/>
            <a:ext cx="312928" cy="288907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3" idx="0"/>
          </p:cNvCxnSpPr>
          <p:nvPr/>
        </p:nvCxnSpPr>
        <p:spPr>
          <a:xfrm rot="5400000" flipH="1" flipV="1">
            <a:off x="4819898" y="1911886"/>
            <a:ext cx="488333" cy="1867935"/>
          </a:xfrm>
          <a:prstGeom prst="bentConnector2">
            <a:avLst/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98032" y="2447798"/>
            <a:ext cx="19880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성분명과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상품명으로 검색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30" name="꺾인 연결선 29"/>
          <p:cNvCxnSpPr>
            <a:stCxn id="5" idx="1"/>
          </p:cNvCxnSpPr>
          <p:nvPr/>
        </p:nvCxnSpPr>
        <p:spPr>
          <a:xfrm rot="10800000" flipV="1">
            <a:off x="2625213" y="4513580"/>
            <a:ext cx="600644" cy="370840"/>
          </a:xfrm>
          <a:prstGeom prst="bentConnector3">
            <a:avLst>
              <a:gd name="adj1" fmla="val 50000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8420" y="4622810"/>
            <a:ext cx="178606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사용자의 피부타입과의</a:t>
            </a:r>
            <a:endParaRPr lang="en-US" altLang="ko-KR" sz="14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일치도</a:t>
            </a:r>
            <a:endParaRPr lang="en-US" altLang="ko-KR" sz="14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35" name="꺾인 연결선 34"/>
          <p:cNvCxnSpPr>
            <a:stCxn id="24" idx="3"/>
          </p:cNvCxnSpPr>
          <p:nvPr/>
        </p:nvCxnSpPr>
        <p:spPr>
          <a:xfrm flipV="1">
            <a:off x="7851648" y="3460859"/>
            <a:ext cx="1956381" cy="353386"/>
          </a:xfrm>
          <a:prstGeom prst="bentConnector3">
            <a:avLst>
              <a:gd name="adj1" fmla="val 32195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885775" y="3316406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찜하기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기능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02842" y="6339942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검색 페이지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3" y="1181682"/>
            <a:ext cx="10832280" cy="569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4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" y="1638001"/>
            <a:ext cx="6701165" cy="375364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 기능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31347" y="3512935"/>
            <a:ext cx="1777886" cy="360680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39898" y="4950664"/>
            <a:ext cx="5271191" cy="1282881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/>
          <p:nvPr/>
        </p:nvCxnSpPr>
        <p:spPr>
          <a:xfrm rot="5400000" flipH="1" flipV="1">
            <a:off x="4243299" y="2334801"/>
            <a:ext cx="488333" cy="1867935"/>
          </a:xfrm>
          <a:prstGeom prst="bentConnector2">
            <a:avLst/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21433" y="2870713"/>
            <a:ext cx="100860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일치율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표시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35" name="꺾인 연결선 34"/>
          <p:cNvCxnSpPr>
            <a:stCxn id="24" idx="3"/>
          </p:cNvCxnSpPr>
          <p:nvPr/>
        </p:nvCxnSpPr>
        <p:spPr>
          <a:xfrm>
            <a:off x="6111089" y="5592105"/>
            <a:ext cx="533401" cy="583"/>
          </a:xfrm>
          <a:prstGeom prst="bentConnector3">
            <a:avLst>
              <a:gd name="adj1" fmla="val 50000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21153" y="5438215"/>
            <a:ext cx="172354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관련 </a:t>
            </a:r>
            <a:r>
              <a:rPr lang="ko-KR" altLang="en-US" sz="14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유투브</a:t>
            </a:r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영상 제공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90" y="5267907"/>
            <a:ext cx="5104936" cy="90966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482300" y="3576773"/>
            <a:ext cx="363764" cy="166171"/>
          </a:xfrm>
          <a:prstGeom prst="roundRect">
            <a:avLst/>
          </a:prstGeom>
          <a:noFill/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flipV="1">
            <a:off x="5846066" y="2935916"/>
            <a:ext cx="1507234" cy="737576"/>
          </a:xfrm>
          <a:prstGeom prst="bentConnector3">
            <a:avLst>
              <a:gd name="adj1" fmla="val 50000"/>
            </a:avLst>
          </a:prstGeom>
          <a:ln w="12700">
            <a:solidFill>
              <a:srgbClr val="C299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246" y="1412111"/>
            <a:ext cx="4294207" cy="30838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74337" y="6314803"/>
            <a:ext cx="13660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상품 정보 페이지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7461" y="4518557"/>
            <a:ext cx="8531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성분 정보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12433" y="1706492"/>
            <a:ext cx="1219200" cy="74660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C29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8" idx="2"/>
          </p:cNvCxnSpPr>
          <p:nvPr/>
        </p:nvCxnSpPr>
        <p:spPr>
          <a:xfrm>
            <a:off x="10822033" y="2453096"/>
            <a:ext cx="2177" cy="22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3" y="1186386"/>
            <a:ext cx="11149152" cy="56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AC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308594" y="3167390"/>
              <a:ext cx="1117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방향성</a:t>
              </a:r>
              <a:endParaRPr lang="ko-KR" altLang="en-US" sz="2800" dirty="0">
                <a:solidFill>
                  <a:srgbClr val="655D5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42682" y="1702669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Part </a:t>
              </a:r>
              <a:r>
                <a:rPr lang="en-US" altLang="ko-KR" sz="3600" dirty="0" smtClean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</a:t>
              </a:r>
              <a:endParaRPr lang="ko-KR" altLang="en-US" sz="3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방향성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</a:t>
            </a:r>
            <a:r>
              <a:rPr lang="en-US" altLang="ko-KR" sz="11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 Placeholder 9"/>
          <p:cNvSpPr txBox="1">
            <a:spLocks/>
          </p:cNvSpPr>
          <p:nvPr/>
        </p:nvSpPr>
        <p:spPr>
          <a:xfrm>
            <a:off x="2193521" y="645642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[sub3 –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예상 일정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9794"/>
          <a:stretch/>
        </p:blipFill>
        <p:spPr>
          <a:xfrm>
            <a:off x="622300" y="1746540"/>
            <a:ext cx="11203940" cy="42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5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2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811951" y="220656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의도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07421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811951" y="307275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진행 상황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3940404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811951" y="3938946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방향성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1023680" cy="523220"/>
            <a:chOff x="2640851" y="477594"/>
            <a:chExt cx="102368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목차</a:t>
              </a:r>
            </a:p>
          </p:txBody>
        </p:sp>
      </p:grpSp>
      <p:pic>
        <p:nvPicPr>
          <p:cNvPr id="1028" name="Picture 4" descr="tom-medvedich-still-life-cosmetics-covergirl-Vitalist-Go-Glow-Lotion-Group-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7614" y="0"/>
            <a:ext cx="58843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80659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811951" y="480513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Q&amp;A</a:t>
            </a:r>
            <a:endParaRPr lang="ko-KR" altLang="en-US" sz="24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6661028" y="3032130"/>
            <a:ext cx="4951997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Thank you</a:t>
            </a:r>
            <a:endParaRPr lang="ko-KR" altLang="en-US" sz="8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5044" y="266674"/>
            <a:ext cx="6723529" cy="6723529"/>
            <a:chOff x="65044" y="360503"/>
            <a:chExt cx="6723529" cy="6723529"/>
          </a:xfrm>
        </p:grpSpPr>
        <p:pic>
          <p:nvPicPr>
            <p:cNvPr id="1038" name="Picture 14" descr="르 9 드 지방시 아이섀도우 팔레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44" y="360503"/>
              <a:ext cx="6723529" cy="6723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2413498" y="4527630"/>
              <a:ext cx="1056640" cy="1076960"/>
            </a:xfrm>
            <a:prstGeom prst="roundRect">
              <a:avLst>
                <a:gd name="adj" fmla="val 4872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413498" y="2256870"/>
              <a:ext cx="1056640" cy="1026160"/>
            </a:xfrm>
            <a:prstGeom prst="roundRect">
              <a:avLst>
                <a:gd name="adj" fmla="val 4872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413498" y="3376502"/>
              <a:ext cx="1056640" cy="1072896"/>
            </a:xfrm>
            <a:prstGeom prst="roundRect">
              <a:avLst>
                <a:gd name="adj" fmla="val 4872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265418" y="3376502"/>
              <a:ext cx="1073823" cy="1096264"/>
            </a:xfrm>
            <a:prstGeom prst="roundRect">
              <a:avLst>
                <a:gd name="adj" fmla="val 4872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3544395" y="3399870"/>
              <a:ext cx="1056640" cy="1076960"/>
            </a:xfrm>
            <a:prstGeom prst="roundRect">
              <a:avLst>
                <a:gd name="adj" fmla="val 4872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241" y="1435261"/>
            <a:ext cx="2765426" cy="36797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31" y="1497661"/>
            <a:ext cx="650170" cy="241888"/>
          </a:xfrm>
          <a:prstGeom prst="rect">
            <a:avLst/>
          </a:prstGeom>
          <a:effectLst>
            <a:outerShdw blurRad="152400" sx="99000" sy="99000" algn="ctr" rotWithShape="0">
              <a:schemeClr val="tx2">
                <a:lumMod val="75000"/>
              </a:schemeClr>
            </a:outerShdw>
          </a:effectLst>
        </p:spPr>
      </p:pic>
      <p:cxnSp>
        <p:nvCxnSpPr>
          <p:cNvPr id="70" name="직선 연결선 69"/>
          <p:cNvCxnSpPr/>
          <p:nvPr/>
        </p:nvCxnSpPr>
        <p:spPr>
          <a:xfrm>
            <a:off x="6995160" y="4225089"/>
            <a:ext cx="4465320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53103" y="3167390"/>
              <a:ext cx="1428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기획의도</a:t>
              </a:r>
              <a:endParaRPr lang="ko-KR" altLang="en-US" sz="28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81154" y="1702669"/>
              <a:ext cx="13724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0"/>
            <a:ext cx="7010400" cy="68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의도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300" y="2623824"/>
            <a:ext cx="5158823" cy="2512778"/>
            <a:chOff x="622300" y="2266937"/>
            <a:chExt cx="5587852" cy="27217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6622"/>
            <a:stretch/>
          </p:blipFill>
          <p:spPr>
            <a:xfrm>
              <a:off x="622300" y="2266937"/>
              <a:ext cx="5587852" cy="272175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1411" y="3087253"/>
              <a:ext cx="362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위</a:t>
              </a:r>
              <a:endParaRPr lang="ko-KR" altLang="en-US" sz="20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0893" y="3071864"/>
              <a:ext cx="269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123" y="2575905"/>
            <a:ext cx="6308963" cy="25606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2300" y="1994448"/>
            <a:ext cx="105410" cy="4191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738215" y="209926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코로나 이후 화장품 구매 시 더 중요해진 요인 </a:t>
            </a:r>
            <a:r>
              <a:rPr lang="en-US" altLang="ko-KR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r>
              <a:rPr lang="ko-KR" altLang="en-US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가지</a:t>
            </a:r>
            <a:endParaRPr lang="en-US" sz="18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81123" y="2026152"/>
            <a:ext cx="105410" cy="4191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Placeholder 9"/>
          <p:cNvSpPr txBox="1">
            <a:spLocks/>
          </p:cNvSpPr>
          <p:nvPr/>
        </p:nvSpPr>
        <p:spPr>
          <a:xfrm>
            <a:off x="5897038" y="2130969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“</a:t>
            </a:r>
            <a:r>
              <a:rPr lang="ko-KR" altLang="en-US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</a:t>
            </a:r>
            <a:r>
              <a:rPr lang="en-US" altLang="ko-KR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“</a:t>
            </a:r>
            <a:r>
              <a:rPr lang="ko-KR" altLang="en-US" sz="1800" b="1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에게 맞는 화장품의 선호도와 필요성 증가</a:t>
            </a:r>
            <a:endParaRPr lang="en-US" sz="18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482" y="5123561"/>
            <a:ext cx="2087294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  <a:alpha val="7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통계자료 </a:t>
            </a:r>
            <a:r>
              <a:rPr lang="en-US" altLang="ko-KR" sz="1200" dirty="0" smtClean="0">
                <a:solidFill>
                  <a:schemeClr val="bg1">
                    <a:lumMod val="50000"/>
                    <a:alpha val="7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sz="1200" dirty="0" err="1" smtClean="0">
                <a:solidFill>
                  <a:schemeClr val="bg1">
                    <a:lumMod val="50000"/>
                    <a:alpha val="7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코스모닝</a:t>
            </a:r>
            <a:endParaRPr lang="en-US" sz="1200" dirty="0" smtClean="0">
              <a:solidFill>
                <a:schemeClr val="bg1">
                  <a:lumMod val="50000"/>
                  <a:alpha val="70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5758" y="5148906"/>
            <a:ext cx="3348562" cy="5355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통계자료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메조미디어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2020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화장품 업종 분석 보고서’</a:t>
            </a:r>
          </a:p>
          <a:p>
            <a:pPr>
              <a:lnSpc>
                <a:spcPct val="120000"/>
              </a:lnSpc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8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의도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6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기존의 서비스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47615" y="1751287"/>
            <a:ext cx="2178844" cy="225759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04800" dir="4200000" sx="99000" sy="99000" algn="ctr" rotWithShape="0">
              <a:schemeClr val="bg2">
                <a:alpha val="7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9547591" y="4208179"/>
            <a:ext cx="2177070" cy="225576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04800" dir="4320000" sx="107000" sy="107000" algn="ctr" rotWithShape="0">
              <a:schemeClr val="bg2">
                <a:alpha val="9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5967485" y="4266869"/>
            <a:ext cx="2846903" cy="851816"/>
            <a:chOff x="4672548" y="5009260"/>
            <a:chExt cx="2846903" cy="851816"/>
          </a:xfrm>
        </p:grpSpPr>
        <p:sp>
          <p:nvSpPr>
            <p:cNvPr id="68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6064528" y="500926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err="1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글로우</a:t>
              </a:r>
              <a:r>
                <a:rPr lang="ko-KR" altLang="en-US" sz="20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픽</a:t>
              </a:r>
              <a:endParaRPr kumimoji="1" lang="ja-JP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endPara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72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4034663" y="1751287"/>
            <a:ext cx="127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올리브 영</a:t>
            </a:r>
            <a:endParaRPr kumimoji="1" lang="ja-JP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038538" y="2112753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 리뷰에 리뷰어의 피부 타입에 대해 작성되어 있음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BEB1017-C49F-42ED-96D1-862BFB9C9971}"/>
              </a:ext>
            </a:extLst>
          </p:cNvPr>
          <p:cNvCxnSpPr/>
          <p:nvPr/>
        </p:nvCxnSpPr>
        <p:spPr>
          <a:xfrm>
            <a:off x="3758897" y="1751287"/>
            <a:ext cx="0" cy="22557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347492" y="2607681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 컬러 및 피부 타입을 모르는 </a:t>
            </a:r>
            <a:endParaRPr lang="en-US" altLang="ko-KR" sz="1400" dirty="0" smtClean="0">
              <a:solidFill>
                <a:schemeClr val="accent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경우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 있음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6200000">
            <a:off x="4050736" y="2537902"/>
            <a:ext cx="415498" cy="3940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ↆ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6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038538" y="3118334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리뷰는 많고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리뷰어들마다 피부 타입이 다름에도 좋다는 댓글이 많음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7" name="직사각형 76"/>
          <p:cNvSpPr/>
          <p:nvPr/>
        </p:nvSpPr>
        <p:spPr>
          <a:xfrm rot="16200000">
            <a:off x="4027826" y="3533273"/>
            <a:ext cx="415498" cy="3940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ↆ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347492" y="3602827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한눈에 본인과 맞는 성분이 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있는지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판단하기 </a:t>
            </a:r>
            <a:r>
              <a:rPr lang="ko-KR" altLang="en-US" sz="1400" dirty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번거로움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467822" y="4714388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 리뷰에 리뷰어의 피부 타입에 대해 작성되어 있음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776776" y="5209316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 컬러 및 피부 타입을 모르는 </a:t>
            </a:r>
            <a:endParaRPr lang="en-US" altLang="ko-KR" sz="1400" dirty="0" smtClean="0">
              <a:solidFill>
                <a:schemeClr val="accent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경우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 있음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rot="16200000">
            <a:off x="5480020" y="5139537"/>
            <a:ext cx="415498" cy="3940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ↆ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2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467822" y="5719969"/>
            <a:ext cx="30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성분 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EWG 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위험도가 포함되어 있으나 피부타입과 맞지않은 성분은 표시 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 rot="16200000">
            <a:off x="5480249" y="6134909"/>
            <a:ext cx="415498" cy="39407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ↆ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776776" y="6202330"/>
            <a:ext cx="303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본인과 </a:t>
            </a:r>
            <a:r>
              <a:rPr lang="ko-KR" altLang="en-US" sz="1400" dirty="0" smtClean="0">
                <a:solidFill>
                  <a:schemeClr val="accent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맞지 않은 성분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 포함될 수 있음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BEB1017-C49F-42ED-96D1-862BFB9C9971}"/>
              </a:ext>
            </a:extLst>
          </p:cNvPr>
          <p:cNvCxnSpPr/>
          <p:nvPr/>
        </p:nvCxnSpPr>
        <p:spPr>
          <a:xfrm>
            <a:off x="9068223" y="4208179"/>
            <a:ext cx="0" cy="22557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9015620" y="4473093"/>
            <a:ext cx="1112727" cy="3636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995009" y="2199270"/>
            <a:ext cx="1112727" cy="3636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의도</a:t>
            </a:r>
            <a:endParaRPr lang="ko-KR" altLang="en-US" sz="36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 1</a:t>
            </a:r>
            <a:endParaRPr lang="ko-KR" altLang="en-US" sz="1100" dirty="0">
              <a:solidFill>
                <a:srgbClr val="554F4D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79847" y="1928313"/>
            <a:ext cx="1612454" cy="2095313"/>
            <a:chOff x="867568" y="1535021"/>
            <a:chExt cx="2462855" cy="320037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DB04A0E-9473-4E7F-8117-C1469719FB0F}"/>
                </a:ext>
              </a:extLst>
            </p:cNvPr>
            <p:cNvGrpSpPr/>
            <p:nvPr/>
          </p:nvGrpSpPr>
          <p:grpSpPr>
            <a:xfrm>
              <a:off x="867568" y="1535021"/>
              <a:ext cx="2462855" cy="3200371"/>
              <a:chOff x="867567" y="1535020"/>
              <a:chExt cx="3122647" cy="4057743"/>
            </a:xfrm>
          </p:grpSpPr>
          <p:sp>
            <p:nvSpPr>
              <p:cNvPr id="9" name="正方形/長方形 13">
                <a:extLst>
                  <a:ext uri="{FF2B5EF4-FFF2-40B4-BE49-F238E27FC236}">
                    <a16:creationId xmlns:a16="http://schemas.microsoft.com/office/drawing/2014/main" id="{890ED7BB-AB56-4723-98C2-F4996063B52F}"/>
                  </a:ext>
                </a:extLst>
              </p:cNvPr>
              <p:cNvSpPr/>
              <p:nvPr/>
            </p:nvSpPr>
            <p:spPr>
              <a:xfrm>
                <a:off x="867567" y="1535020"/>
                <a:ext cx="2947543" cy="2954002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sp>
            <p:nvSpPr>
              <p:cNvPr id="10" name="テキスト ボックス 17">
                <a:extLst>
                  <a:ext uri="{FF2B5EF4-FFF2-40B4-BE49-F238E27FC236}">
                    <a16:creationId xmlns:a16="http://schemas.microsoft.com/office/drawing/2014/main" id="{E83585BF-68A0-4E0D-A2FB-6CF88F87EBF2}"/>
                  </a:ext>
                </a:extLst>
              </p:cNvPr>
              <p:cNvSpPr txBox="1"/>
              <p:nvPr/>
            </p:nvSpPr>
            <p:spPr>
              <a:xfrm>
                <a:off x="1219709" y="4579505"/>
                <a:ext cx="2238854" cy="1013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김싸피</a:t>
                </a:r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26</a:t>
                </a:r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세</a:t>
                </a:r>
                <a:endParaRPr lang="en-US" altLang="ko-KR" sz="14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/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취업 </a:t>
                </a:r>
                <a:r>
                  <a:rPr lang="ko-KR" altLang="en-US" sz="1400" dirty="0" err="1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준비생</a:t>
                </a:r>
                <a:endParaRPr kumimoji="1" lang="ja-JP" altLang="en-US" sz="14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4BEB1017-C49F-42ED-96D1-862BFB9C9971}"/>
                  </a:ext>
                </a:extLst>
              </p:cNvPr>
              <p:cNvCxnSpPr/>
              <p:nvPr/>
            </p:nvCxnSpPr>
            <p:spPr>
              <a:xfrm>
                <a:off x="3990214" y="1535020"/>
                <a:ext cx="0" cy="295400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남성 사진, 이미지, 일러스트, 캘리그라피 - 크라우드픽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44" y="1597153"/>
              <a:ext cx="2205324" cy="220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8452841" y="2754484"/>
            <a:ext cx="2197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 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 색과 맞는 화장품이 뭔지 모르겠어요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38" name="Text Placeholder 9"/>
          <p:cNvSpPr txBox="1">
            <a:spLocks/>
          </p:cNvSpPr>
          <p:nvPr/>
        </p:nvSpPr>
        <p:spPr>
          <a:xfrm>
            <a:off x="3980447" y="2277744"/>
            <a:ext cx="131702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sz="1600" b="1" dirty="0" err="1" smtClean="0">
                <a:solidFill>
                  <a:srgbClr val="655D5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Needs&amp;Goal</a:t>
            </a:r>
            <a:endParaRPr lang="en-US" sz="1600" b="1" dirty="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9" name="Text Placeholder 9"/>
          <p:cNvSpPr txBox="1">
            <a:spLocks/>
          </p:cNvSpPr>
          <p:nvPr/>
        </p:nvSpPr>
        <p:spPr>
          <a:xfrm>
            <a:off x="6381777" y="2277744"/>
            <a:ext cx="149159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rgbClr val="655D5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기존 시나리오</a:t>
            </a:r>
            <a:endParaRPr lang="en-US" sz="1600" b="1" dirty="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 Placeholder 9"/>
          <p:cNvSpPr txBox="1">
            <a:spLocks/>
          </p:cNvSpPr>
          <p:nvPr/>
        </p:nvSpPr>
        <p:spPr>
          <a:xfrm>
            <a:off x="9102823" y="2279337"/>
            <a:ext cx="1004913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불편사항</a:t>
            </a:r>
            <a:endParaRPr lang="en-US" sz="16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902360" y="2200166"/>
            <a:ext cx="1393193" cy="40338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350682" y="2215406"/>
            <a:ext cx="1354534" cy="36365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6124992" y="2757972"/>
            <a:ext cx="190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 가게에 들러서 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둘러본다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3502618" y="2757972"/>
            <a:ext cx="2359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면접이 잡혀 첫인상을 위해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화장품을 사려고 합니다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452841" y="5075373"/>
            <a:ext cx="2197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댓글을 보고 피부타입과 맞는 것을 찾으니 시간이 오래 걸려요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4" name="Text Placeholder 9"/>
          <p:cNvSpPr txBox="1">
            <a:spLocks/>
          </p:cNvSpPr>
          <p:nvPr/>
        </p:nvSpPr>
        <p:spPr>
          <a:xfrm>
            <a:off x="3998269" y="4551567"/>
            <a:ext cx="131702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sz="1600" b="1" dirty="0" err="1" smtClean="0">
                <a:solidFill>
                  <a:srgbClr val="655D5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Needs&amp;Goal</a:t>
            </a:r>
            <a:endParaRPr lang="en-US" sz="1600" b="1" dirty="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5" name="Text Placeholder 9"/>
          <p:cNvSpPr txBox="1">
            <a:spLocks/>
          </p:cNvSpPr>
          <p:nvPr/>
        </p:nvSpPr>
        <p:spPr>
          <a:xfrm>
            <a:off x="6431046" y="4533838"/>
            <a:ext cx="149159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rgbClr val="655D5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기존 시나리오</a:t>
            </a:r>
            <a:endParaRPr lang="en-US" sz="1600" b="1" dirty="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Text Placeholder 9"/>
          <p:cNvSpPr txBox="1">
            <a:spLocks/>
          </p:cNvSpPr>
          <p:nvPr/>
        </p:nvSpPr>
        <p:spPr>
          <a:xfrm>
            <a:off x="9123434" y="4553160"/>
            <a:ext cx="1004913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불편사항</a:t>
            </a:r>
            <a:endParaRPr lang="en-US" sz="1600" b="1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2101" y="4471500"/>
            <a:ext cx="1393193" cy="403387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99951" y="4471500"/>
            <a:ext cx="1354534" cy="36365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655D5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6190659" y="5073780"/>
            <a:ext cx="177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SNS / 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영상을 보고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 사이트 접속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3682087" y="5073780"/>
            <a:ext cx="2359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피부와 맞는 화장품을 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just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사고 싶어요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72917" y="4182640"/>
            <a:ext cx="1612562" cy="2089201"/>
            <a:chOff x="917789" y="4054701"/>
            <a:chExt cx="2129552" cy="275900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DB04A0E-9473-4E7F-8117-C1469719FB0F}"/>
                </a:ext>
              </a:extLst>
            </p:cNvPr>
            <p:cNvGrpSpPr/>
            <p:nvPr/>
          </p:nvGrpSpPr>
          <p:grpSpPr>
            <a:xfrm>
              <a:off x="917789" y="4054701"/>
              <a:ext cx="2129552" cy="2759002"/>
              <a:chOff x="867567" y="1535020"/>
              <a:chExt cx="3122647" cy="4045636"/>
            </a:xfrm>
          </p:grpSpPr>
          <p:sp>
            <p:nvSpPr>
              <p:cNvPr id="50" name="正方形/長方形 13">
                <a:extLst>
                  <a:ext uri="{FF2B5EF4-FFF2-40B4-BE49-F238E27FC236}">
                    <a16:creationId xmlns:a16="http://schemas.microsoft.com/office/drawing/2014/main" id="{890ED7BB-AB56-4723-98C2-F4996063B52F}"/>
                  </a:ext>
                </a:extLst>
              </p:cNvPr>
              <p:cNvSpPr/>
              <p:nvPr/>
            </p:nvSpPr>
            <p:spPr>
              <a:xfrm>
                <a:off x="867567" y="1535020"/>
                <a:ext cx="2947543" cy="2954002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sp>
            <p:nvSpPr>
              <p:cNvPr id="51" name="テキスト ボックス 17">
                <a:extLst>
                  <a:ext uri="{FF2B5EF4-FFF2-40B4-BE49-F238E27FC236}">
                    <a16:creationId xmlns:a16="http://schemas.microsoft.com/office/drawing/2014/main" id="{E83585BF-68A0-4E0D-A2FB-6CF88F87EBF2}"/>
                  </a:ext>
                </a:extLst>
              </p:cNvPr>
              <p:cNvSpPr txBox="1"/>
              <p:nvPr/>
            </p:nvSpPr>
            <p:spPr>
              <a:xfrm>
                <a:off x="1227142" y="4567466"/>
                <a:ext cx="2216975" cy="1013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이프로</a:t>
                </a:r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 27</a:t>
                </a:r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세</a:t>
                </a:r>
                <a:endParaRPr lang="en-US" altLang="ko-KR" sz="14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/>
                <a:r>
                  <a:rPr lang="ko-KR" altLang="en-US" sz="1400" dirty="0" smtClean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직장인</a:t>
                </a:r>
                <a:endParaRPr kumimoji="1" lang="ja-JP" altLang="en-US" sz="1400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BEB1017-C49F-42ED-96D1-862BFB9C9971}"/>
                  </a:ext>
                </a:extLst>
              </p:cNvPr>
              <p:cNvCxnSpPr/>
              <p:nvPr/>
            </p:nvCxnSpPr>
            <p:spPr>
              <a:xfrm>
                <a:off x="3990214" y="1535020"/>
                <a:ext cx="0" cy="295400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2" name="Picture 4" descr="청년 사진, 이미지, 일러스트, 캘리그라피 - 크라우드픽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878" y="4108197"/>
              <a:ext cx="1872173" cy="190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 Placeholder 9"/>
          <p:cNvSpPr txBox="1">
            <a:spLocks/>
          </p:cNvSpPr>
          <p:nvPr/>
        </p:nvSpPr>
        <p:spPr>
          <a:xfrm>
            <a:off x="2714496" y="643285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None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페르소나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36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m-medvedich-still-life-cosmetics-buxom-texture-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9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960184"/>
          </a:xfrm>
          <a:prstGeom prst="rect">
            <a:avLst/>
          </a:prstGeom>
          <a:solidFill>
            <a:srgbClr val="F5E6DC">
              <a:alpha val="45000"/>
            </a:srgbClr>
          </a:solidFill>
          <a:ln>
            <a:solidFill>
              <a:srgbClr val="65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950324" y="3167390"/>
              <a:ext cx="1834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서비스 소개</a:t>
              </a:r>
              <a:endParaRPr lang="ko-KR" altLang="en-US" sz="28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42682" y="1702669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Part 2.</a:t>
              </a:r>
              <a:endParaRPr lang="ko-KR" altLang="en-US" sz="3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31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E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81864" y="3755923"/>
            <a:ext cx="2546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ko-KR" altLang="en-US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새롭다</a:t>
            </a:r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</a:t>
            </a:r>
            <a:r>
              <a:rPr lang="ko-KR" altLang="en-US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</a:t>
            </a:r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순 우리말 </a:t>
            </a:r>
            <a:endParaRPr lang="en-US" altLang="ko-KR" sz="16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28419" y="3755923"/>
            <a:ext cx="25465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en-US" altLang="ko-KR" sz="1600" dirty="0" err="1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Wiill</a:t>
            </a:r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be”</a:t>
            </a:r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의 그리스 어</a:t>
            </a:r>
            <a:endParaRPr lang="en-US" altLang="ko-KR" sz="16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61388" y="3694367"/>
            <a:ext cx="46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34180" y="4262445"/>
            <a:ext cx="5340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ko-KR" altLang="en-US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항상 새롭고</a:t>
            </a:r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더 새로워 질 것이라는 의미</a:t>
            </a:r>
            <a:r>
              <a:rPr lang="en-US" altLang="ko-KR" sz="1600" dirty="0" smtClean="0">
                <a:solidFill>
                  <a:schemeClr val="accent3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</a:t>
            </a:r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내포하고 있습니다</a:t>
            </a:r>
            <a:r>
              <a:rPr lang="en-US" altLang="ko-KR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98" y="2390113"/>
            <a:ext cx="2566204" cy="9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E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05898" y="3746091"/>
            <a:ext cx="1021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ko-KR" altLang="en-US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장점 가득</a:t>
            </a:r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1936" y="3746091"/>
            <a:ext cx="2371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ko-KR" altLang="en-US" sz="1600" dirty="0" err="1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코스매틱</a:t>
            </a:r>
            <a:r>
              <a:rPr lang="ko-KR" altLang="en-US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추천</a:t>
            </a:r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61388" y="3694367"/>
            <a:ext cx="46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+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7641" y="4293049"/>
            <a:ext cx="659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사용자에게 </a:t>
            </a:r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“</a:t>
            </a:r>
            <a:r>
              <a:rPr lang="ko-KR" altLang="en-US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장점이 가득한 상품을 추천해주는 것</a:t>
            </a:r>
            <a:r>
              <a:rPr lang="en-US" altLang="ko-KR" sz="1600" dirty="0" smtClean="0">
                <a:solidFill>
                  <a:schemeClr val="accent2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</a:t>
            </a:r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을 궁극적인 목표로 </a:t>
            </a:r>
            <a:endParaRPr lang="en-US" altLang="ko-KR" sz="16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endParaRPr lang="en-US" altLang="ko-KR" sz="16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600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팀명을</a:t>
            </a:r>
            <a:r>
              <a:rPr lang="ko-KR" altLang="en-US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짓게 되었습니다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en-US" altLang="ko-KR" sz="16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37153" y="2247817"/>
            <a:ext cx="2936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800" dirty="0" smtClean="0">
                <a:latin typeface="AppleSDGothicNeoM00" panose="02000503000000000000" pitchFamily="2" charset="-127"/>
                <a:ea typeface="AppleSDGothicNeoM00" panose="02000503000000000000" pitchFamily="2" charset="-127"/>
                <a:cs typeface="Arial" panose="020B0604020202020204" pitchFamily="34" charset="0"/>
              </a:rPr>
              <a:t>장 코</a:t>
            </a:r>
          </a:p>
        </p:txBody>
      </p:sp>
    </p:spTree>
    <p:extLst>
      <p:ext uri="{BB962C8B-B14F-4D97-AF65-F5344CB8AC3E}">
        <p14:creationId xmlns:p14="http://schemas.microsoft.com/office/powerpoint/2010/main" val="40292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519</Words>
  <Application>Microsoft Office PowerPoint</Application>
  <PresentationFormat>와이드스크린</PresentationFormat>
  <Paragraphs>169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AppleSDGothicNeoB00</vt:lpstr>
      <vt:lpstr>AppleSDGothicNeoL00</vt:lpstr>
      <vt:lpstr>AppleSDGothicNeoM00</vt:lpstr>
      <vt:lpstr>나눔바른고딕</vt:lpstr>
      <vt:lpstr>맑은 고딕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111</cp:revision>
  <dcterms:created xsi:type="dcterms:W3CDTF">2020-05-03T01:37:17Z</dcterms:created>
  <dcterms:modified xsi:type="dcterms:W3CDTF">2021-03-18T07:44:52Z</dcterms:modified>
</cp:coreProperties>
</file>